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7" r:id="rId4"/>
    <p:sldMasterId id="2147483705" r:id="rId5"/>
  </p:sldMasterIdLst>
  <p:notesMasterIdLst>
    <p:notesMasterId r:id="rId44"/>
  </p:notesMasterIdLst>
  <p:handoutMasterIdLst>
    <p:handoutMasterId r:id="rId45"/>
  </p:handoutMasterIdLst>
  <p:sldIdLst>
    <p:sldId id="256" r:id="rId6"/>
    <p:sldId id="267" r:id="rId7"/>
    <p:sldId id="268" r:id="rId8"/>
    <p:sldId id="269" r:id="rId9"/>
    <p:sldId id="270" r:id="rId10"/>
    <p:sldId id="271" r:id="rId11"/>
    <p:sldId id="273" r:id="rId12"/>
    <p:sldId id="272" r:id="rId13"/>
    <p:sldId id="274" r:id="rId14"/>
    <p:sldId id="275" r:id="rId15"/>
    <p:sldId id="279" r:id="rId16"/>
    <p:sldId id="276" r:id="rId17"/>
    <p:sldId id="277" r:id="rId18"/>
    <p:sldId id="282" r:id="rId19"/>
    <p:sldId id="281" r:id="rId20"/>
    <p:sldId id="278" r:id="rId21"/>
    <p:sldId id="283" r:id="rId22"/>
    <p:sldId id="284" r:id="rId23"/>
    <p:sldId id="286" r:id="rId24"/>
    <p:sldId id="285" r:id="rId25"/>
    <p:sldId id="287" r:id="rId26"/>
    <p:sldId id="288" r:id="rId27"/>
    <p:sldId id="292" r:id="rId28"/>
    <p:sldId id="289" r:id="rId29"/>
    <p:sldId id="290" r:id="rId30"/>
    <p:sldId id="291" r:id="rId31"/>
    <p:sldId id="293" r:id="rId32"/>
    <p:sldId id="294" r:id="rId33"/>
    <p:sldId id="295" r:id="rId34"/>
    <p:sldId id="296" r:id="rId35"/>
    <p:sldId id="297" r:id="rId36"/>
    <p:sldId id="301" r:id="rId37"/>
    <p:sldId id="299" r:id="rId38"/>
    <p:sldId id="300" r:id="rId39"/>
    <p:sldId id="263" r:id="rId40"/>
    <p:sldId id="264" r:id="rId41"/>
    <p:sldId id="265" r:id="rId42"/>
    <p:sldId id="26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598" autoAdjust="0"/>
  </p:normalViewPr>
  <p:slideViewPr>
    <p:cSldViewPr snapToGrid="0">
      <p:cViewPr varScale="1">
        <p:scale>
          <a:sx n="58" d="100"/>
          <a:sy n="58" d="100"/>
        </p:scale>
        <p:origin x="12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70242-D98F-4CA2-AA36-61B2129D3457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ABCAE-FFE3-4AA0-AEDB-071C3BC5D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6049E-91CC-41D7-86A4-048631A56457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407AF-B087-4509-BB09-FC5C1A27D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tsreader.com/zh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407AF-B087-4509-BB09-FC5C1A27DEC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35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English</a:t>
            </a:r>
          </a:p>
          <a:p>
            <a:r>
              <a:rPr lang="en-US" altLang="zh-HK" dirty="0"/>
              <a:t>https://www.naturalreaders.com/online/</a:t>
            </a:r>
          </a:p>
          <a:p>
            <a:endParaRPr lang="en-US" altLang="zh-HK" dirty="0"/>
          </a:p>
          <a:p>
            <a:r>
              <a:rPr lang="en-US" altLang="zh-HK" dirty="0"/>
              <a:t>Putonghua</a:t>
            </a:r>
          </a:p>
          <a:p>
            <a:r>
              <a:rPr lang="en-US" altLang="zh-HK" dirty="0"/>
              <a:t>http://www.hchightech.com/</a:t>
            </a:r>
          </a:p>
          <a:p>
            <a:r>
              <a:rPr lang="en-US" altLang="zh-HK" dirty="0">
                <a:hlinkClick r:id="rId3"/>
              </a:rPr>
              <a:t>https://ttsreader.com/zh/</a:t>
            </a:r>
            <a:endParaRPr lang="en-US" altLang="zh-HK" dirty="0"/>
          </a:p>
          <a:p>
            <a:endParaRPr lang="en-US" altLang="zh-HK" dirty="0"/>
          </a:p>
          <a:p>
            <a:r>
              <a:rPr lang="en-US" altLang="zh-HK" dirty="0"/>
              <a:t>Cantonese </a:t>
            </a:r>
          </a:p>
          <a:p>
            <a:r>
              <a:rPr lang="en-US" altLang="zh-HK" dirty="0"/>
              <a:t>https://www.chineseconverter.com/cantonesetools/zh-tw/cantonese-text-to-sound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93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246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http://blog.ilc.edu.tw/blog/index.php?op=printView&amp;articleId=226508&amp;blogId=18496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80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8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薛弗西斯 推石上山</a:t>
            </a:r>
            <a:endParaRPr lang="en-US" dirty="0"/>
          </a:p>
          <a:p>
            <a:r>
              <a:rPr lang="en-US" dirty="0"/>
              <a:t>https://www.ted.com/talks/alex_gendler_the_myth_of_sisyphus/transcript?language=zh-tw</a:t>
            </a:r>
          </a:p>
          <a:p>
            <a:endParaRPr lang="en-US" dirty="0"/>
          </a:p>
          <a:p>
            <a:r>
              <a:rPr lang="zh-TW" altLang="en-US" dirty="0"/>
              <a:t>項羽 破釜沉舟 </a:t>
            </a:r>
            <a:endParaRPr lang="en-US" dirty="0"/>
          </a:p>
          <a:p>
            <a:r>
              <a:rPr lang="en-US" dirty="0"/>
              <a:t>http://163.19.66.6/idiom/3-41.htm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5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7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407AF-B087-4509-BB09-FC5C1A27DEC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71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407AF-B087-4509-BB09-FC5C1A27DEC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38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407AF-B087-4509-BB09-FC5C1A27DEC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52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407AF-B087-4509-BB09-FC5C1A27DEC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99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407AF-B087-4509-BB09-FC5C1A27DEC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33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73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5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0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59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127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91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25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46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899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56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85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259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781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11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823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3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83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rqg7CtuM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media/5d146a6b6437a1409e7ee131" TargetMode="External"/><Relationship Id="rId2" Type="http://schemas.openxmlformats.org/officeDocument/2006/relationships/hyperlink" Target="https://edpuzzle.com/media/5d7c5b7683b95940b6c09f9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uquet of flowers">
            <a:extLst>
              <a:ext uri="{FF2B5EF4-FFF2-40B4-BE49-F238E27FC236}">
                <a16:creationId xmlns="" xmlns:a16="http://schemas.microsoft.com/office/drawing/2014/main" id="{718EB7F9-40D1-422D-8A3D-8DE631B08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3" b="7813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="" xmlns:a16="http://schemas.microsoft.com/office/drawing/2014/main" id="{41704883-D088-4683-A1FD-AEE53B3361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8F08EB-495B-4F59-9AE0-81E72B1F1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>
            <a:normAutofit/>
          </a:bodyPr>
          <a:lstStyle/>
          <a:p>
            <a:r>
              <a:rPr lang="en-US" sz="4800" dirty="0"/>
              <a:t>Patrick SZE</a:t>
            </a:r>
            <a:endParaRPr lang="ru-RU" sz="48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73B736C-9A72-4014-8CFF-9DFDB6F30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>
            <a:normAutofit/>
          </a:bodyPr>
          <a:lstStyle/>
          <a:p>
            <a:r>
              <a:rPr lang="en-US" sz="1800" dirty="0" err="1"/>
              <a:t>SENCo</a:t>
            </a:r>
            <a:r>
              <a:rPr lang="en-US" sz="1800" dirty="0"/>
              <a:t> / HKPCA Counsellor</a:t>
            </a:r>
            <a:endParaRPr lang="ru-RU" sz="1800" dirty="0"/>
          </a:p>
        </p:txBody>
      </p:sp>
      <p:sp>
        <p:nvSpPr>
          <p:cNvPr id="112" name="Rectangle 111">
            <a:extLst>
              <a:ext uri="{FF2B5EF4-FFF2-40B4-BE49-F238E27FC236}">
                <a16:creationId xmlns="" xmlns:a16="http://schemas.microsoft.com/office/drawing/2014/main" id="{A9C04EC1-26B9-40BD-84A6-B2C0A913D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Rectangle 113">
            <a:extLst>
              <a:ext uri="{FF2B5EF4-FFF2-40B4-BE49-F238E27FC236}">
                <a16:creationId xmlns="" xmlns:a16="http://schemas.microsoft.com/office/drawing/2014/main" id="{9BAB74E2-5A82-47FD-BBB4-BFD47779FF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="" xmlns:a16="http://schemas.microsoft.com/office/drawing/2014/main" id="{9C4FFB60-A034-4994-8F55-E38D4F31C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3429"/>
          <a:stretch/>
        </p:blipFill>
        <p:spPr>
          <a:xfrm>
            <a:off x="3786388" y="119071"/>
            <a:ext cx="7804597" cy="420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50000">
              <a:srgbClr val="00B050"/>
            </a:gs>
            <a:gs pos="100000">
              <a:schemeClr val="accent3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="" xmlns:a16="http://schemas.microsoft.com/office/drawing/2014/main" id="{3EAB4806-769F-49D6-83FB-7A8CB25DD9DA}"/>
              </a:ext>
            </a:extLst>
          </p:cNvPr>
          <p:cNvSpPr txBox="1">
            <a:spLocks/>
          </p:cNvSpPr>
          <p:nvPr/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/>
              <a:t>AD/HD</a:t>
            </a:r>
            <a:endParaRPr lang="zh-HK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="" xmlns:a16="http://schemas.microsoft.com/office/drawing/2014/main" id="{E4942070-2B6F-46DB-951B-27D3E9F97CDD}"/>
              </a:ext>
            </a:extLst>
          </p:cNvPr>
          <p:cNvSpPr txBox="1">
            <a:spLocks/>
          </p:cNvSpPr>
          <p:nvPr/>
        </p:nvSpPr>
        <p:spPr>
          <a:xfrm>
            <a:off x="913795" y="2400870"/>
            <a:ext cx="10353762" cy="385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你多大程度願意任教較多</a:t>
            </a:r>
            <a:r>
              <a:rPr lang="en-US" altLang="zh-TW" dirty="0"/>
              <a:t>AD/HD</a:t>
            </a:r>
            <a:r>
              <a:rPr lang="zh-TW" altLang="en-US" dirty="0"/>
              <a:t>學生的一班嗎？</a:t>
            </a:r>
            <a:endParaRPr lang="en-US" altLang="zh-TW" dirty="0"/>
          </a:p>
          <a:p>
            <a:endParaRPr lang="en-US" altLang="zh-HK" dirty="0"/>
          </a:p>
          <a:p>
            <a:endParaRPr lang="en-US" altLang="zh-HK" dirty="0"/>
          </a:p>
          <a:p>
            <a:r>
              <a:rPr lang="zh-TW" altLang="en-US" dirty="0"/>
              <a:t>你多大程度接受</a:t>
            </a:r>
            <a:r>
              <a:rPr lang="en-US" altLang="zh-TW" dirty="0"/>
              <a:t>AD/HD</a:t>
            </a:r>
            <a:r>
              <a:rPr lang="zh-TW" altLang="en-US" dirty="0"/>
              <a:t>學生違規行為來自本身的「過動」問題？</a:t>
            </a:r>
            <a:endParaRPr lang="zh-HK" altLang="en-US" dirty="0"/>
          </a:p>
        </p:txBody>
      </p:sp>
      <p:sp>
        <p:nvSpPr>
          <p:cNvPr id="9" name="箭號: 向右 3">
            <a:extLst>
              <a:ext uri="{FF2B5EF4-FFF2-40B4-BE49-F238E27FC236}">
                <a16:creationId xmlns="" xmlns:a16="http://schemas.microsoft.com/office/drawing/2014/main" id="{0AAC8411-4577-4267-8379-A0953DFE2977}"/>
              </a:ext>
            </a:extLst>
          </p:cNvPr>
          <p:cNvSpPr/>
          <p:nvPr/>
        </p:nvSpPr>
        <p:spPr>
          <a:xfrm>
            <a:off x="1232451" y="4962939"/>
            <a:ext cx="10035105" cy="82826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0    1    2    3    4    5    6    7    8    9    10</a:t>
            </a:r>
            <a:endParaRPr lang="zh-HK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9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50000">
              <a:srgbClr val="00B050"/>
            </a:gs>
            <a:gs pos="100000">
              <a:schemeClr val="accent3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517" t="37508" r="31991" b="19081"/>
          <a:stretch/>
        </p:blipFill>
        <p:spPr>
          <a:xfrm>
            <a:off x="511444" y="480448"/>
            <a:ext cx="10941804" cy="600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1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50000">
              <a:srgbClr val="00B050"/>
            </a:gs>
            <a:gs pos="100000">
              <a:schemeClr val="accent3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="" xmlns:a16="http://schemas.microsoft.com/office/drawing/2014/main" id="{BC5524FC-55A4-44DC-8204-FEFAF311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297" y="687092"/>
            <a:ext cx="10353761" cy="1326321"/>
          </a:xfrm>
        </p:spPr>
        <p:txBody>
          <a:bodyPr/>
          <a:lstStyle/>
          <a:p>
            <a:pPr algn="l"/>
            <a:r>
              <a:rPr lang="zh-TW" altLang="en-US" dirty="0"/>
              <a:t>怎樣理解</a:t>
            </a:r>
            <a:r>
              <a:rPr lang="en-US" altLang="zh-HK" dirty="0"/>
              <a:t>AD/HD</a:t>
            </a:r>
            <a:r>
              <a:rPr lang="zh-TW" altLang="en-US" dirty="0"/>
              <a:t>本質？</a:t>
            </a:r>
            <a:endParaRPr lang="zh-HK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="" xmlns:a16="http://schemas.microsoft.com/office/drawing/2014/main" id="{D2BB8B49-ECC4-44E8-BAC4-599B87D15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297" y="2313040"/>
            <a:ext cx="10353762" cy="3695136"/>
          </a:xfrm>
        </p:spPr>
        <p:txBody>
          <a:bodyPr/>
          <a:lstStyle/>
          <a:p>
            <a:r>
              <a:rPr lang="zh-TW" altLang="en-US" dirty="0"/>
              <a:t>魚要游水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馬擅長跑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鸚鵡喜歡唱歌</a:t>
            </a:r>
            <a:endParaRPr lang="en-US" altLang="zh-TW" dirty="0"/>
          </a:p>
          <a:p>
            <a:endParaRPr lang="en-US" altLang="zh-HK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21914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accent5">
                <a:lumMod val="5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香港特殊教育學會</a:t>
            </a:r>
            <a:r>
              <a:rPr lang="en-US" altLang="zh-TW" dirty="0"/>
              <a:t>(2017)</a:t>
            </a:r>
            <a:r>
              <a:rPr lang="zh-TW" altLang="en-US" dirty="0"/>
              <a:t>「差異管理」概念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四大要則：</a:t>
            </a:r>
          </a:p>
          <a:p>
            <a:endParaRPr lang="zh-TW" alt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針對性</a:t>
            </a:r>
          </a:p>
          <a:p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可行性</a:t>
            </a:r>
          </a:p>
          <a:p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有效性</a:t>
            </a:r>
          </a:p>
          <a:p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兼顧性</a:t>
            </a:r>
          </a:p>
          <a:p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706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accent5">
                <a:lumMod val="5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SENCO</a:t>
            </a:r>
            <a:r>
              <a:rPr lang="zh-TW" altLang="en-US" dirty="0"/>
              <a:t>的「差異管理」概念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2"/>
            <a:ext cx="11088346" cy="3928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七個面向</a:t>
            </a:r>
            <a:endParaRPr lang="en-US" altLang="zh-TW" u="sng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第一面向：剖析校內學生的差異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第二面向：因應學生差異提供「最大限度」的選擇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第三面向：提升教師管理學生差異的能力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第四面向：促進持份者之間的協作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第五面向：從實踐「差異管理」累積知識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第六面向：推動管理學生差異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融合教育 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------ 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學校變革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第七面向：利用檢討「差異管理」策略回饋協助發展</a:t>
            </a:r>
            <a:endParaRPr 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349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accent5">
                <a:lumMod val="5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第一面向：剖析校內學生的差異</a:t>
            </a:r>
            <a:endParaRPr lang="en-US" altLang="zh-TW" dirty="0">
              <a:solidFill>
                <a:schemeClr val="tx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TW" u="sng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234"/>
          <a:stretch/>
        </p:blipFill>
        <p:spPr>
          <a:xfrm>
            <a:off x="680321" y="1834166"/>
            <a:ext cx="10994702" cy="42256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95947" y="2743200"/>
            <a:ext cx="2045776" cy="387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Oval 5"/>
          <p:cNvSpPr/>
          <p:nvPr/>
        </p:nvSpPr>
        <p:spPr>
          <a:xfrm>
            <a:off x="278970" y="5036949"/>
            <a:ext cx="2262754" cy="418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Oval 6"/>
          <p:cNvSpPr/>
          <p:nvPr/>
        </p:nvSpPr>
        <p:spPr>
          <a:xfrm>
            <a:off x="278970" y="5412281"/>
            <a:ext cx="2262754" cy="418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3615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D2B7352A-F8C6-4231-9475-514B99A87202}"/>
              </a:ext>
            </a:extLst>
          </p:cNvPr>
          <p:cNvSpPr txBox="1">
            <a:spLocks/>
          </p:cNvSpPr>
          <p:nvPr/>
        </p:nvSpPr>
        <p:spPr>
          <a:xfrm>
            <a:off x="402347" y="996062"/>
            <a:ext cx="10353761" cy="546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dirty="0"/>
              <a:t>Students with Special education needs</a:t>
            </a:r>
            <a:endParaRPr lang="zh-HK" altLang="en-US" dirty="0"/>
          </a:p>
        </p:txBody>
      </p:sp>
      <p:graphicFrame>
        <p:nvGraphicFramePr>
          <p:cNvPr id="5" name="內容版面配置區 3">
            <a:extLst>
              <a:ext uri="{FF2B5EF4-FFF2-40B4-BE49-F238E27FC236}">
                <a16:creationId xmlns="" xmlns:a16="http://schemas.microsoft.com/office/drawing/2014/main" id="{897B27A7-5E89-4A31-AE2E-BBCA16B74B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69430"/>
              </p:ext>
            </p:extLst>
          </p:nvPr>
        </p:nvGraphicFramePr>
        <p:xfrm>
          <a:off x="2948429" y="1652037"/>
          <a:ext cx="6501467" cy="487983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636777">
                  <a:extLst>
                    <a:ext uri="{9D8B030D-6E8A-4147-A177-3AD203B41FA5}">
                      <a16:colId xmlns="" xmlns:a16="http://schemas.microsoft.com/office/drawing/2014/main" val="4139679926"/>
                    </a:ext>
                  </a:extLst>
                </a:gridCol>
                <a:gridCol w="2636777">
                  <a:extLst>
                    <a:ext uri="{9D8B030D-6E8A-4147-A177-3AD203B41FA5}">
                      <a16:colId xmlns="" xmlns:a16="http://schemas.microsoft.com/office/drawing/2014/main" val="1079855429"/>
                    </a:ext>
                  </a:extLst>
                </a:gridCol>
                <a:gridCol w="1227913">
                  <a:extLst>
                    <a:ext uri="{9D8B030D-6E8A-4147-A177-3AD203B41FA5}">
                      <a16:colId xmlns="" xmlns:a16="http://schemas.microsoft.com/office/drawing/2014/main" val="1630521764"/>
                    </a:ext>
                  </a:extLst>
                </a:gridCol>
              </a:tblGrid>
              <a:tr h="574099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solidFill>
                            <a:schemeClr val="tx1"/>
                          </a:solidFill>
                          <a:effectLst/>
                        </a:rPr>
                        <a:t>SEN Symptoms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2285" marR="22285" marT="0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2285" marR="22285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No. of Students</a:t>
                      </a:r>
                    </a:p>
                  </a:txBody>
                  <a:tcPr marL="22285" marR="22285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9519763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特殊學習障礙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 err="1">
                          <a:effectLst/>
                        </a:rPr>
                        <a:t>SpLD</a:t>
                      </a:r>
                      <a:r>
                        <a:rPr lang="en-US" sz="1400" dirty="0">
                          <a:effectLst/>
                        </a:rPr>
                        <a:t> - Dyslexia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54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3935574391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過度活躍</a:t>
                      </a:r>
                      <a:r>
                        <a:rPr lang="en-US" altLang="zh-TW" sz="1600" dirty="0">
                          <a:effectLst/>
                        </a:rPr>
                        <a:t>/</a:t>
                      </a:r>
                      <a:r>
                        <a:rPr lang="zh-TW" altLang="en-US" sz="1600" dirty="0">
                          <a:effectLst/>
                        </a:rPr>
                        <a:t>專注力不足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>
                          <a:effectLst/>
                        </a:rPr>
                        <a:t>ADHD / ADD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64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3995021046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語言障礙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>
                          <a:effectLst/>
                        </a:rPr>
                        <a:t>SLI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4262777567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自閉症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>
                          <a:effectLst/>
                        </a:rPr>
                        <a:t>Asperger / Autism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31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2279910022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資優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</a:rPr>
                        <a:t>Gifted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652182900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對抗性行為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</a:rPr>
                        <a:t>ODD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1354428620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肢體障礙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</a:rPr>
                        <a:t>Physical Impairment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452911186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焦慮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</a:rPr>
                        <a:t>Anxiety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774622846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b="0" dirty="0">
                          <a:effectLst/>
                          <a:latin typeface="zclosurez"/>
                        </a:rPr>
                        <a:t>聽覺障礙</a:t>
                      </a:r>
                      <a:endParaRPr lang="en-US" sz="1600" b="0" dirty="0">
                        <a:effectLst/>
                        <a:latin typeface="zclosurez"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</a:rPr>
                        <a:t>HI</a:t>
                      </a:r>
                      <a:endParaRPr lang="en-US" sz="1400" b="0">
                        <a:effectLst/>
                        <a:latin typeface="zclosurez"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1581267721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有限智能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</a:rPr>
                        <a:t>Limited Intelligence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3747465264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憂鬱症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>
                          <a:effectLst/>
                        </a:rPr>
                        <a:t>Depression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3206271709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b="0" dirty="0">
                          <a:solidFill>
                            <a:srgbClr val="000000"/>
                          </a:solidFill>
                          <a:effectLst/>
                          <a:latin typeface="MingLiU" panose="02020509000000000000" pitchFamily="49" charset="-120"/>
                          <a:ea typeface="MingLiU" panose="02020509000000000000" pitchFamily="49" charset="-120"/>
                        </a:rPr>
                        <a:t>視覺障礙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MingLiU" panose="02020509000000000000" pitchFamily="49" charset="-120"/>
                        <a:ea typeface="MingLiU" panose="02020509000000000000" pitchFamily="49" charset="-120"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</a:rPr>
                        <a:t>VI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MingLiU" panose="02020509000000000000" pitchFamily="49" charset="-120"/>
                        <a:ea typeface="MingLiU" panose="02020509000000000000" pitchFamily="49" charset="-120"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1126107073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小肌肉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</a:rPr>
                        <a:t>Motor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1178479956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effectLst/>
                        </a:rPr>
                        <a:t>躁鬱症</a:t>
                      </a:r>
                      <a:endParaRPr lang="en-US" sz="1600" dirty="0"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</a:rPr>
                        <a:t>Bipolar</a:t>
                      </a: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3899601562"/>
                  </a:ext>
                </a:extLst>
              </a:tr>
              <a:tr h="287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dirty="0">
                          <a:solidFill>
                            <a:srgbClr val="000000"/>
                          </a:solidFill>
                          <a:effectLst/>
                        </a:rPr>
                        <a:t>情緒</a:t>
                      </a:r>
                      <a:r>
                        <a:rPr lang="en-US" altLang="zh-TW" sz="16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zh-TW" altLang="en-US" sz="1600" dirty="0">
                          <a:solidFill>
                            <a:srgbClr val="000000"/>
                          </a:solidFill>
                          <a:effectLst/>
                        </a:rPr>
                        <a:t>精神健康問題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</a:rPr>
                        <a:t>Emotion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2285" marR="2228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="" xmlns:a16="http://schemas.microsoft.com/office/drawing/2014/main" val="1521010786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2293749" y="2417736"/>
            <a:ext cx="7981627" cy="526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9BB49AB9-8ADC-469F-BD95-329511BA1532}"/>
              </a:ext>
            </a:extLst>
          </p:cNvPr>
          <p:cNvSpPr/>
          <p:nvPr/>
        </p:nvSpPr>
        <p:spPr>
          <a:xfrm>
            <a:off x="8669868" y="3429000"/>
            <a:ext cx="375974" cy="3102871"/>
          </a:xfrm>
          <a:prstGeom prst="rect">
            <a:avLst/>
          </a:prstGeom>
          <a:solidFill>
            <a:schemeClr val="accent5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2966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D2B7352A-F8C6-4231-9475-514B99A87202}"/>
              </a:ext>
            </a:extLst>
          </p:cNvPr>
          <p:cNvSpPr txBox="1">
            <a:spLocks/>
          </p:cNvSpPr>
          <p:nvPr/>
        </p:nvSpPr>
        <p:spPr>
          <a:xfrm>
            <a:off x="402348" y="996062"/>
            <a:ext cx="8369694" cy="546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dirty="0">
                <a:solidFill>
                  <a:prstClr val="white"/>
                </a:solidFill>
              </a:rPr>
              <a:t>Students with Special education needs</a:t>
            </a:r>
            <a:endParaRPr lang="zh-HK" altLang="en-US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789"/>
          <a:stretch/>
        </p:blipFill>
        <p:spPr>
          <a:xfrm>
            <a:off x="8677229" y="488430"/>
            <a:ext cx="3266040" cy="56334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8387" y="2572718"/>
            <a:ext cx="48664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了解校內情況</a:t>
            </a:r>
            <a:endParaRPr lang="en-US" altLang="zh-TW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分類處理需要</a:t>
            </a:r>
            <a:endParaRPr lang="en-US" altLang="zh-TW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編班編組考慮</a:t>
            </a:r>
            <a:endParaRPr lang="en-US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9011759" y="1542314"/>
            <a:ext cx="992397" cy="416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8981268" y="2739389"/>
            <a:ext cx="1022888" cy="449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981268" y="4695986"/>
            <a:ext cx="1223355" cy="447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9011758" y="761555"/>
            <a:ext cx="992397" cy="416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1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952" y="945396"/>
            <a:ext cx="92127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第二面向：因應學生差異提供「最大限度」的選擇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648" y="1603089"/>
            <a:ext cx="6918082" cy="525491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602278" y="3502617"/>
            <a:ext cx="2858472" cy="1053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400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4468" y="2014780"/>
            <a:ext cx="64472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「座位安排」</a:t>
            </a:r>
            <a:endParaRPr lang="en-US" altLang="zh-TW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「考試加時」</a:t>
            </a:r>
            <a:endParaRPr lang="en-US" altLang="zh-TW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「卷別放大」</a:t>
            </a:r>
            <a:endParaRPr lang="en-US" altLang="zh-TW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「小組活動」</a:t>
            </a:r>
            <a:endParaRPr lang="en-US" altLang="zh-TW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「個人導師」</a:t>
            </a:r>
            <a:endParaRPr lang="en-US" altLang="zh-TW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「個人學習計劃」</a:t>
            </a:r>
            <a:endParaRPr lang="en-US" altLang="zh-TW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HK" altLang="en-US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482" t="37447" r="33387" b="12524"/>
          <a:stretch/>
        </p:blipFill>
        <p:spPr>
          <a:xfrm>
            <a:off x="4029558" y="230755"/>
            <a:ext cx="7901361" cy="63250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07810" y="2273853"/>
            <a:ext cx="2634712" cy="732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德信中學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045777"/>
            <a:ext cx="9613861" cy="3843580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https://www.youtube.com/watch?v=Brqg7CtuMns</a:t>
            </a:r>
            <a:endParaRPr lang="en-US" dirty="0"/>
          </a:p>
          <a:p>
            <a:endParaRPr lang="en-US" dirty="0"/>
          </a:p>
          <a:p>
            <a:r>
              <a:rPr lang="en-US" altLang="zh-TW" dirty="0"/>
              <a:t>20 </a:t>
            </a:r>
            <a:r>
              <a:rPr lang="zh-TW" altLang="en-US" dirty="0"/>
              <a:t>年歷史</a:t>
            </a:r>
            <a:endParaRPr lang="en-US" altLang="zh-TW" dirty="0"/>
          </a:p>
          <a:p>
            <a:endParaRPr lang="en-US" dirty="0"/>
          </a:p>
          <a:p>
            <a:r>
              <a:rPr lang="zh-TW" altLang="en-US" dirty="0"/>
              <a:t>天主教男校 </a:t>
            </a:r>
            <a:endParaRPr lang="en-US" altLang="zh-TW" dirty="0"/>
          </a:p>
          <a:p>
            <a:endParaRPr lang="en-US" dirty="0"/>
          </a:p>
          <a:p>
            <a:r>
              <a:rPr lang="zh-TW" altLang="en-US" dirty="0"/>
              <a:t>男教師文化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565" y="1429733"/>
            <a:ext cx="4307123" cy="4782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6035" y="3359271"/>
            <a:ext cx="46410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JOY IN DUTY</a:t>
            </a:r>
            <a:endParaRPr lang="en-US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327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952" y="945396"/>
            <a:ext cx="92127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第二面向：因應學生差異提供「最大限度」的選擇</a:t>
            </a:r>
            <a:endParaRPr lang="en-US" altLang="zh-TW" sz="32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sz="3200" dirty="0">
              <a:solidFill>
                <a:prstClr val="white"/>
              </a:solidFill>
            </a:endParaRPr>
          </a:p>
        </p:txBody>
      </p:sp>
      <p:graphicFrame>
        <p:nvGraphicFramePr>
          <p:cNvPr id="6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280442"/>
              </p:ext>
            </p:extLst>
          </p:nvPr>
        </p:nvGraphicFramePr>
        <p:xfrm>
          <a:off x="3591153" y="1728146"/>
          <a:ext cx="8404536" cy="4734650"/>
        </p:xfrm>
        <a:graphic>
          <a:graphicData uri="http://schemas.openxmlformats.org/drawingml/2006/table">
            <a:tbl>
              <a:tblPr firstRow="1" firstCol="1" bandRow="1"/>
              <a:tblGrid>
                <a:gridCol w="8723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17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242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897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026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239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Class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No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Name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姓名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16-17 PT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Remarks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1J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4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CHEN xx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陳</a:t>
                      </a:r>
                      <a:r>
                        <a:rPr lang="en-US" sz="2000" kern="100">
                          <a:effectLst/>
                        </a:rPr>
                        <a:t>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Mr. Chan  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SEN-SpLD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1J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5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CHEUNG xx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張</a:t>
                      </a:r>
                      <a:r>
                        <a:rPr lang="en-US" sz="2000" kern="100">
                          <a:effectLst/>
                        </a:rPr>
                        <a:t>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Mr. Chan 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SEN-SpLD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1J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10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CHU 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朱</a:t>
                      </a:r>
                      <a:r>
                        <a:rPr lang="en-US" sz="2000" kern="100" dirty="0">
                          <a:effectLst/>
                        </a:rPr>
                        <a:t>xx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Mr. SZE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SEN-ADHD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1J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17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LEE 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李</a:t>
                      </a:r>
                      <a:r>
                        <a:rPr lang="en-US" sz="2000" kern="100">
                          <a:effectLst/>
                        </a:rPr>
                        <a:t>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Mr. Chu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SEN-ASD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1P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21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NGAI 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魏</a:t>
                      </a:r>
                      <a:r>
                        <a:rPr lang="en-US" sz="2000" kern="100">
                          <a:effectLst/>
                        </a:rPr>
                        <a:t>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Mr. Wong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SEN-SLI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2J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22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SIU 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蕭</a:t>
                      </a:r>
                      <a:r>
                        <a:rPr lang="en-US" sz="2000" kern="100">
                          <a:effectLst/>
                        </a:rPr>
                        <a:t>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Mr. Chan 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SEN-SpLD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2J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27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WONG 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黃</a:t>
                      </a:r>
                      <a:r>
                        <a:rPr lang="en-US" sz="2000" kern="100">
                          <a:effectLst/>
                        </a:rPr>
                        <a:t>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Mr. Chan 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SEN-SpLD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2W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8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CHEUNG 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張</a:t>
                      </a:r>
                      <a:r>
                        <a:rPr lang="en-US" sz="2000" kern="100">
                          <a:effectLst/>
                        </a:rPr>
                        <a:t>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Mr. Chan 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SEN-SpLD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3M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13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IP 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葉</a:t>
                      </a:r>
                      <a:r>
                        <a:rPr lang="en-US" sz="2000" kern="100">
                          <a:effectLst/>
                        </a:rPr>
                        <a:t>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Mr. SZE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SEN-ADHD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5P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5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CHOI 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蔡</a:t>
                      </a:r>
                      <a:r>
                        <a:rPr lang="en-US" sz="2000" kern="100">
                          <a:effectLst/>
                        </a:rPr>
                        <a:t>xx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Mr. SZE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SEN-ADHD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9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…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…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……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……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……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…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2E2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10275377" y="2665709"/>
            <a:ext cx="2045776" cy="75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290875" y="5018868"/>
            <a:ext cx="2045776" cy="1102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8442" y="3155658"/>
            <a:ext cx="30572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3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了解學生特性</a:t>
            </a:r>
            <a:endParaRPr lang="en-US" altLang="zh-TW" sz="3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sz="3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3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配對適當老師</a:t>
            </a:r>
            <a:endParaRPr lang="en-US" altLang="zh-TW" sz="3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sz="3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993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952" y="945396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第三面向：提升教師管理學生差異的能力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="" xmlns:a16="http://schemas.microsoft.com/office/drawing/2014/main" id="{A5733D9C-89D5-430D-8CC9-BE328ABFE21D}"/>
              </a:ext>
            </a:extLst>
          </p:cNvPr>
          <p:cNvSpPr txBox="1">
            <a:spLocks/>
          </p:cNvSpPr>
          <p:nvPr/>
        </p:nvSpPr>
        <p:spPr>
          <a:xfrm>
            <a:off x="4863420" y="1722360"/>
            <a:ext cx="2855953" cy="5582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200" dirty="0">
                <a:solidFill>
                  <a:schemeClr val="tx1"/>
                </a:solidFill>
              </a:rPr>
              <a:t>安排進修機會</a:t>
            </a:r>
            <a:endParaRPr lang="zh-HK" alt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621969"/>
              </p:ext>
            </p:extLst>
          </p:nvPr>
        </p:nvGraphicFramePr>
        <p:xfrm>
          <a:off x="324574" y="2472820"/>
          <a:ext cx="11671112" cy="2070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14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64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10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110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110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166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EDB requirement by 2019-2020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2016-2017 TSSS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2017-2018 TSSS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tx1"/>
                          </a:solidFill>
                          <a:effectLst/>
                        </a:rPr>
                        <a:t>2018-2019 TSSS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66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solidFill>
                            <a:schemeClr val="tx1"/>
                          </a:solidFill>
                          <a:effectLst/>
                        </a:rPr>
                        <a:t>Basic 15%-25%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66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solidFill>
                            <a:schemeClr val="tx1"/>
                          </a:solidFill>
                          <a:effectLst/>
                        </a:rPr>
                        <a:t>Advanced 6-9 teachers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08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Thematic 6-9 teachers</a:t>
                      </a:r>
                    </a:p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(each section at least 1)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7487" marR="7487" marT="7487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CED0C4B-1F1E-4E2E-913B-043F38089BEA}"/>
              </a:ext>
            </a:extLst>
          </p:cNvPr>
          <p:cNvSpPr/>
          <p:nvPr/>
        </p:nvSpPr>
        <p:spPr>
          <a:xfrm>
            <a:off x="324575" y="5346884"/>
            <a:ext cx="57714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其他：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>
                <a:solidFill>
                  <a:srgbClr val="FF0000"/>
                </a:solidFill>
              </a:rPr>
              <a:t>EDB – EDUHK </a:t>
            </a:r>
            <a:endParaRPr lang="en-US" altLang="zh-HK" dirty="0">
              <a:solidFill>
                <a:srgbClr val="FF0000"/>
              </a:solidFill>
            </a:endParaRPr>
          </a:p>
          <a:p>
            <a:r>
              <a:rPr lang="en-US" altLang="zh-HK" dirty="0">
                <a:solidFill>
                  <a:srgbClr val="FF0000"/>
                </a:solidFill>
              </a:rPr>
              <a:t>The Mental Health Association of Hong Kong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53121AF7-89A4-4663-B5B1-47C58A0E589B}"/>
              </a:ext>
            </a:extLst>
          </p:cNvPr>
          <p:cNvSpPr/>
          <p:nvPr/>
        </p:nvSpPr>
        <p:spPr>
          <a:xfrm rot="1008847">
            <a:off x="9935966" y="891047"/>
            <a:ext cx="1430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SDD</a:t>
            </a:r>
            <a:endParaRPr lang="zh-TW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72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29" y="621481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第三面向：提升教師管理學生差異的能力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101515" y="2049040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="" xmlns:a16="http://schemas.microsoft.com/office/drawing/2014/main" id="{A5733D9C-89D5-430D-8CC9-BE328ABFE21D}"/>
              </a:ext>
            </a:extLst>
          </p:cNvPr>
          <p:cNvSpPr txBox="1">
            <a:spLocks/>
          </p:cNvSpPr>
          <p:nvPr/>
        </p:nvSpPr>
        <p:spPr>
          <a:xfrm>
            <a:off x="7789363" y="182604"/>
            <a:ext cx="3922752" cy="558271"/>
          </a:xfrm>
          <a:prstGeom prst="rect">
            <a:avLst/>
          </a:prstGeom>
          <a:solidFill>
            <a:srgbClr val="DF2E28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推動照顧差異教學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15" y="1179752"/>
            <a:ext cx="7950211" cy="567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>
            <a:extLst>
              <a:ext uri="{FF2B5EF4-FFF2-40B4-BE49-F238E27FC236}">
                <a16:creationId xmlns="" xmlns:a16="http://schemas.microsoft.com/office/drawing/2014/main" id="{48C60476-2B4E-4B13-AD0F-5561BF2283A8}"/>
              </a:ext>
            </a:extLst>
          </p:cNvPr>
          <p:cNvSpPr/>
          <p:nvPr/>
        </p:nvSpPr>
        <p:spPr>
          <a:xfrm>
            <a:off x="5931983" y="1281425"/>
            <a:ext cx="5089593" cy="2798721"/>
          </a:xfrm>
          <a:prstGeom prst="ellipse">
            <a:avLst/>
          </a:prstGeom>
          <a:noFill/>
          <a:ln w="1047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660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060" y="986141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第三面向：提升教師管理學生差異的能力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101515" y="2049040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="" xmlns:a16="http://schemas.microsoft.com/office/drawing/2014/main" id="{A5733D9C-89D5-430D-8CC9-BE328ABFE21D}"/>
              </a:ext>
            </a:extLst>
          </p:cNvPr>
          <p:cNvSpPr txBox="1">
            <a:spLocks/>
          </p:cNvSpPr>
          <p:nvPr/>
        </p:nvSpPr>
        <p:spPr>
          <a:xfrm>
            <a:off x="7789363" y="182604"/>
            <a:ext cx="3922752" cy="558271"/>
          </a:xfrm>
          <a:prstGeom prst="rect">
            <a:avLst/>
          </a:prstGeom>
          <a:solidFill>
            <a:srgbClr val="DF2E28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推動照顧差異教學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="" xmlns:a16="http://schemas.microsoft.com/office/drawing/2014/main" id="{19FE39B8-DA11-4032-8609-4B6E887BB019}"/>
              </a:ext>
            </a:extLst>
          </p:cNvPr>
          <p:cNvSpPr txBox="1">
            <a:spLocks/>
          </p:cNvSpPr>
          <p:nvPr/>
        </p:nvSpPr>
        <p:spPr>
          <a:xfrm>
            <a:off x="789979" y="2049040"/>
            <a:ext cx="10673887" cy="45479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喜伴同行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社交小組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星期一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悅讀樂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中文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學習能力稍遜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星期二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言中有信 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訓練語言溝通技巧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星期三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閱讀有妙法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學習能力稍遜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星期三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閱讀有妙法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學習能力稍遜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星期三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悅讀樂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英文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學習能力稍遜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星期四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精靈計劃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加強執行功能、常規訓練 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星期四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寫悅天地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學習能力稍遜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星期四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動感達人          加強執行功能、常規訓練 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星期四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升就小組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社交小組、自我認識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星期四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及六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愛情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GPS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社交小組、自我認識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星期四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及六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="" xmlns:a16="http://schemas.microsoft.com/office/drawing/2014/main" id="{3CB39B31-D7C9-4B85-AC91-E6CAF7F3C1D9}"/>
              </a:ext>
            </a:extLst>
          </p:cNvPr>
          <p:cNvSpPr/>
          <p:nvPr/>
        </p:nvSpPr>
        <p:spPr>
          <a:xfrm>
            <a:off x="440130" y="4296757"/>
            <a:ext cx="9044473" cy="564213"/>
          </a:xfrm>
          <a:prstGeom prst="ellipse">
            <a:avLst/>
          </a:prstGeom>
          <a:noFill/>
          <a:ln w="1047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橢圓 11">
            <a:extLst>
              <a:ext uri="{FF2B5EF4-FFF2-40B4-BE49-F238E27FC236}">
                <a16:creationId xmlns="" xmlns:a16="http://schemas.microsoft.com/office/drawing/2014/main" id="{5C8B3E8B-E9CF-48E6-B924-DB224BA9BA73}"/>
              </a:ext>
            </a:extLst>
          </p:cNvPr>
          <p:cNvSpPr/>
          <p:nvPr/>
        </p:nvSpPr>
        <p:spPr>
          <a:xfrm>
            <a:off x="440130" y="5066302"/>
            <a:ext cx="9044473" cy="564213"/>
          </a:xfrm>
          <a:prstGeom prst="ellipse">
            <a:avLst/>
          </a:prstGeom>
          <a:noFill/>
          <a:ln w="1047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402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33" y="727021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第三面向：提升教師管理學生差異的能力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655" y="1311796"/>
            <a:ext cx="7381782" cy="55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060" y="1027961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第三面向：提升教師管理學生差異的能力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101515" y="2049040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>
              <a:solidFill>
                <a:sysClr val="window" lastClr="FFFFFF"/>
              </a:solidFill>
              <a:latin typeface="Century Gothic" panose="020B0502020202020204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870867" y="170566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0" i="0" u="none" strike="noStrike" kern="1200" cap="all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="" xmlns:a16="http://schemas.microsoft.com/office/drawing/2014/main" id="{A5733D9C-89D5-430D-8CC9-BE328ABFE21D}"/>
              </a:ext>
            </a:extLst>
          </p:cNvPr>
          <p:cNvSpPr txBox="1">
            <a:spLocks/>
          </p:cNvSpPr>
          <p:nvPr/>
        </p:nvSpPr>
        <p:spPr>
          <a:xfrm>
            <a:off x="5801555" y="1676974"/>
            <a:ext cx="6220180" cy="558271"/>
          </a:xfrm>
          <a:prstGeom prst="rect">
            <a:avLst/>
          </a:prstGeom>
          <a:solidFill>
            <a:srgbClr val="DF2E28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「多元化教學」、「情境化教學」</a:t>
            </a:r>
          </a:p>
        </p:txBody>
      </p:sp>
      <p:pic>
        <p:nvPicPr>
          <p:cNvPr id="11" name="圖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60" y="1721224"/>
            <a:ext cx="5369112" cy="3883101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085">
            <a:off x="5559493" y="2551565"/>
            <a:ext cx="6187420" cy="374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2604BEDC-32BB-4F98-A8DE-049E64DE3937}"/>
              </a:ext>
            </a:extLst>
          </p:cNvPr>
          <p:cNvSpPr txBox="1"/>
          <p:nvPr/>
        </p:nvSpPr>
        <p:spPr>
          <a:xfrm rot="21075236">
            <a:off x="598071" y="5477870"/>
            <a:ext cx="413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  <a:latin typeface="Arial Black" panose="020B0A04020102020204" pitchFamily="34" charset="0"/>
              </a:rPr>
              <a:t>TEXT TO SPEECH</a:t>
            </a:r>
            <a:endParaRPr lang="zh-HK" altLang="en-US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2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83" y="2881279"/>
            <a:ext cx="5840347" cy="378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1126">
            <a:off x="345412" y="426404"/>
            <a:ext cx="6961717" cy="391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734" y="190501"/>
            <a:ext cx="3164509" cy="116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961">
            <a:off x="492781" y="4878422"/>
            <a:ext cx="2617975" cy="15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32">
            <a:off x="3495397" y="454202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701">
            <a:off x="9236944" y="1726438"/>
            <a:ext cx="2627793" cy="58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143" y="1265453"/>
            <a:ext cx="1508093" cy="150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80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6B0356F-6CC3-419C-A3E2-63D15B6B6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翻轉教室概念</a:t>
            </a:r>
            <a:endParaRPr lang="zh-HK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03082BD1-1705-4267-96CC-22309C5ED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67467"/>
            <a:ext cx="10444879" cy="45550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3200" dirty="0" err="1">
                <a:solidFill>
                  <a:srgbClr val="002060"/>
                </a:solidFill>
              </a:rPr>
              <a:t>E</a:t>
            </a:r>
            <a:r>
              <a:rPr lang="en-US" altLang="zh-HK" sz="3200" dirty="0" err="1">
                <a:solidFill>
                  <a:srgbClr val="002060"/>
                </a:solidFill>
              </a:rPr>
              <a:t>dpuzzle</a:t>
            </a:r>
            <a:r>
              <a:rPr lang="zh-TW" altLang="en-US" sz="3200" dirty="0">
                <a:solidFill>
                  <a:srgbClr val="002060"/>
                </a:solidFill>
              </a:rPr>
              <a:t>：</a:t>
            </a:r>
            <a:endParaRPr lang="en-US" altLang="zh-HK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HK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002060"/>
                </a:solidFill>
              </a:rPr>
              <a:t>《</a:t>
            </a:r>
            <a:r>
              <a:rPr lang="zh-TW" altLang="en-US" dirty="0">
                <a:solidFill>
                  <a:srgbClr val="002060"/>
                </a:solidFill>
              </a:rPr>
              <a:t>青玉案</a:t>
            </a:r>
            <a:r>
              <a:rPr lang="en-US" altLang="zh-TW" dirty="0">
                <a:solidFill>
                  <a:srgbClr val="002060"/>
                </a:solidFill>
              </a:rPr>
              <a:t>》</a:t>
            </a:r>
            <a:endParaRPr lang="en-US" altLang="zh-HK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zh-HK" dirty="0">
                <a:solidFill>
                  <a:srgbClr val="002060"/>
                </a:solidFill>
                <a:hlinkClick r:id="rId2"/>
              </a:rPr>
              <a:t>https://edpuzzle.com/media/5d7c5b7683b95940b6c09f92</a:t>
            </a:r>
            <a:endParaRPr lang="en-US" altLang="zh-HK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HK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002060"/>
                </a:solidFill>
              </a:rPr>
              <a:t>《</a:t>
            </a:r>
            <a:r>
              <a:rPr lang="zh-TW" altLang="en-US" dirty="0">
                <a:solidFill>
                  <a:srgbClr val="002060"/>
                </a:solidFill>
              </a:rPr>
              <a:t>睇小丸子學數學</a:t>
            </a:r>
            <a:r>
              <a:rPr lang="en-US" altLang="zh-TW" dirty="0">
                <a:solidFill>
                  <a:srgbClr val="002060"/>
                </a:solidFill>
              </a:rPr>
              <a:t>》</a:t>
            </a:r>
            <a:endParaRPr lang="en-US" altLang="zh-HK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zh-HK" dirty="0">
                <a:solidFill>
                  <a:srgbClr val="002060"/>
                </a:solidFill>
                <a:hlinkClick r:id="rId3"/>
              </a:rPr>
              <a:t>https://edpuzzle.com/media/5d146a6b6437a1409e7ee131</a:t>
            </a:r>
            <a:endParaRPr lang="en-US" altLang="zh-HK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HK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002060"/>
                </a:solidFill>
              </a:rPr>
              <a:t>《4</a:t>
            </a:r>
            <a:r>
              <a:rPr lang="zh-TW" altLang="en-US" dirty="0">
                <a:solidFill>
                  <a:srgbClr val="002060"/>
                </a:solidFill>
              </a:rPr>
              <a:t>分鐘學砌機 </a:t>
            </a:r>
            <a:r>
              <a:rPr lang="en-US" altLang="zh-TW" dirty="0">
                <a:solidFill>
                  <a:srgbClr val="002060"/>
                </a:solidFill>
              </a:rPr>
              <a:t>- </a:t>
            </a:r>
            <a:r>
              <a:rPr lang="zh-TW" altLang="en-US" dirty="0">
                <a:solidFill>
                  <a:srgbClr val="002060"/>
                </a:solidFill>
              </a:rPr>
              <a:t>電腦組裝教學</a:t>
            </a:r>
            <a:r>
              <a:rPr lang="en-US" altLang="zh-TW" dirty="0">
                <a:solidFill>
                  <a:srgbClr val="002060"/>
                </a:solidFill>
              </a:rPr>
              <a:t>》</a:t>
            </a:r>
            <a:endParaRPr lang="en-US" altLang="zh-HK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zh-HK" dirty="0">
                <a:solidFill>
                  <a:srgbClr val="002060"/>
                </a:solidFill>
              </a:rPr>
              <a:t>https://edpuzzle.com/media/5bd8cd628131664061ff19c3</a:t>
            </a:r>
          </a:p>
          <a:p>
            <a:pPr marL="0" indent="0">
              <a:buNone/>
            </a:pPr>
            <a:endParaRPr lang="zh-HK" altLang="en-US" dirty="0">
              <a:solidFill>
                <a:srgbClr val="002060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01E916E1-28F5-43A7-BCFB-CDEC82E41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461">
            <a:off x="9343506" y="1343889"/>
            <a:ext cx="1963406" cy="18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6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="" xmlns:a16="http://schemas.microsoft.com/office/drawing/2014/main" id="{B931C37B-5C63-4C67-8E90-7EB54FF4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第四面向：促進持份者管理學生差異之間的協作</a:t>
            </a:r>
            <a:endParaRPr lang="zh-HK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>
            <a:extLst>
              <a:ext uri="{FF2B5EF4-FFF2-40B4-BE49-F238E27FC236}">
                <a16:creationId xmlns="" xmlns:a16="http://schemas.microsoft.com/office/drawing/2014/main" id="{693AED13-0BFF-4EFA-B74E-84D0E2072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B2F218C8-C446-41D0-BA2B-F3117C03094C}"/>
              </a:ext>
            </a:extLst>
          </p:cNvPr>
          <p:cNvSpPr txBox="1">
            <a:spLocks/>
          </p:cNvSpPr>
          <p:nvPr/>
        </p:nvSpPr>
        <p:spPr>
          <a:xfrm>
            <a:off x="466163" y="2168776"/>
            <a:ext cx="11040037" cy="4474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K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Bronfenbrenner</a:t>
            </a:r>
            <a:r>
              <a:rPr lang="zh-HK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HK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1979</a:t>
            </a:r>
            <a:r>
              <a:rPr lang="zh-HK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）的「生態系統理論」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4D929D0E-11A6-4758-8A2B-2BDFB13E1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93" y="1616883"/>
            <a:ext cx="5126078" cy="512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5A0C45F6-03EF-4179-BCD9-447E062D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92" y="2766373"/>
            <a:ext cx="5101408" cy="38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AA621530-6370-4A0D-ACFA-F79DBE0DBE17}"/>
              </a:ext>
            </a:extLst>
          </p:cNvPr>
          <p:cNvSpPr txBox="1">
            <a:spLocks/>
          </p:cNvSpPr>
          <p:nvPr/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誰主導？</a:t>
            </a:r>
            <a:endParaRPr lang="zh-HK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4ED421-F982-4C84-9777-E50B3496B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191" y="1723860"/>
            <a:ext cx="6208874" cy="4042468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9C77E661-4716-4C32-A2CD-763BCE60E9C6}"/>
              </a:ext>
            </a:extLst>
          </p:cNvPr>
          <p:cNvSpPr/>
          <p:nvPr/>
        </p:nvSpPr>
        <p:spPr>
          <a:xfrm rot="1184280">
            <a:off x="7523400" y="2563308"/>
            <a:ext cx="3541690" cy="10592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楷体 Std R" panose="02020400000000000000" pitchFamily="18" charset="-128"/>
                <a:ea typeface="Adobe 楷体 Std R" panose="02020400000000000000" pitchFamily="18" charset="-128"/>
                <a:cs typeface="+mn-cs"/>
              </a:rPr>
              <a:t>支援主導？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楷体 Std R" panose="02020400000000000000" pitchFamily="18" charset="-128"/>
              <a:ea typeface="Adobe 楷体 Std R" panose="02020400000000000000" pitchFamily="18" charset="-128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A306A427-246E-440E-975A-CC6C249E183C}"/>
              </a:ext>
            </a:extLst>
          </p:cNvPr>
          <p:cNvSpPr/>
          <p:nvPr/>
        </p:nvSpPr>
        <p:spPr>
          <a:xfrm rot="21098931">
            <a:off x="1287886" y="2187502"/>
            <a:ext cx="3541690" cy="105926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楷体 Std R" panose="02020400000000000000" pitchFamily="18" charset="-128"/>
                <a:ea typeface="Adobe 楷体 Std R" panose="02020400000000000000" pitchFamily="18" charset="-128"/>
                <a:cs typeface="+mn-cs"/>
              </a:rPr>
              <a:t>訓導主導？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楷体 Std R" panose="02020400000000000000" pitchFamily="18" charset="-128"/>
              <a:ea typeface="Adobe 楷体 Std R" panose="02020400000000000000" pitchFamily="18" charset="-128"/>
              <a:cs typeface="+mn-cs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030E1AB0-A0CF-47B1-9CAB-BDFFE0A1BE53}"/>
              </a:ext>
            </a:extLst>
          </p:cNvPr>
          <p:cNvSpPr/>
          <p:nvPr/>
        </p:nvSpPr>
        <p:spPr>
          <a:xfrm>
            <a:off x="4319830" y="5495482"/>
            <a:ext cx="3541690" cy="10592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楷体 Std R" panose="02020400000000000000" pitchFamily="18" charset="-128"/>
                <a:ea typeface="Adobe 楷体 Std R" panose="02020400000000000000" pitchFamily="18" charset="-128"/>
                <a:cs typeface="+mn-cs"/>
              </a:rPr>
              <a:t>學術主導？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楷体 Std R" panose="02020400000000000000" pitchFamily="18" charset="-128"/>
              <a:ea typeface="Adobe 楷体 Std 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44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我是誰？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799" y="1715246"/>
            <a:ext cx="4374030" cy="4374030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9017226" y="1495586"/>
            <a:ext cx="2448732" cy="740548"/>
          </a:xfrm>
          <a:prstGeom prst="borderCallout1">
            <a:avLst>
              <a:gd name="adj1" fmla="val 22936"/>
              <a:gd name="adj2" fmla="val -2637"/>
              <a:gd name="adj3" fmla="val 160635"/>
              <a:gd name="adj4" fmla="val -49093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Teacher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9355605" y="4902630"/>
            <a:ext cx="2448732" cy="740548"/>
          </a:xfrm>
          <a:prstGeom prst="borderCallout1">
            <a:avLst>
              <a:gd name="adj1" fmla="val 22936"/>
              <a:gd name="adj2" fmla="val -2637"/>
              <a:gd name="adj3" fmla="val -25625"/>
              <a:gd name="adj4" fmla="val -65548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MV Boli" panose="02000500030200090000" pitchFamily="2" charset="0"/>
                <a:cs typeface="MV Boli" panose="02000500030200090000" pitchFamily="2" charset="0"/>
              </a:rPr>
              <a:t>SENCo</a:t>
            </a:r>
            <a:endParaRPr lang="en-US" sz="4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844855" y="974698"/>
            <a:ext cx="2648606" cy="740548"/>
          </a:xfrm>
          <a:prstGeom prst="borderCallout1">
            <a:avLst>
              <a:gd name="adj1" fmla="val 45957"/>
              <a:gd name="adj2" fmla="val 100528"/>
              <a:gd name="adj3" fmla="val 158543"/>
              <a:gd name="adj4" fmla="val 144697"/>
            </a:avLst>
          </a:prstGeom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Counselor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375143" y="3513217"/>
            <a:ext cx="2648606" cy="740548"/>
          </a:xfrm>
          <a:prstGeom prst="borderCallout1">
            <a:avLst>
              <a:gd name="adj1" fmla="val 45957"/>
              <a:gd name="adj2" fmla="val 100528"/>
              <a:gd name="adj3" fmla="val -15161"/>
              <a:gd name="adj4" fmla="val 15113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Scholar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4627619" y="5938661"/>
            <a:ext cx="2648606" cy="740548"/>
          </a:xfrm>
          <a:prstGeom prst="borderCallout1">
            <a:avLst>
              <a:gd name="adj1" fmla="val -2178"/>
              <a:gd name="adj2" fmla="val 64834"/>
              <a:gd name="adj3" fmla="val -86317"/>
              <a:gd name="adj4" fmla="val 62777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Editor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3041" y="6096505"/>
            <a:ext cx="3071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香港特殊教育學會</a:t>
            </a:r>
            <a:r>
              <a:rPr lang="en-US" altLang="zh-TW" dirty="0"/>
              <a:t>(SESHK)</a:t>
            </a:r>
            <a:r>
              <a:rPr lang="zh-TW" altLang="en-US" dirty="0"/>
              <a:t>，會刊編輯委員、增補委員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0241" y="1814453"/>
            <a:ext cx="2911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香港專業輔導協會</a:t>
            </a:r>
            <a:r>
              <a:rPr lang="en-US" altLang="zh-TW" dirty="0"/>
              <a:t>(HKPCA)</a:t>
            </a:r>
            <a:r>
              <a:rPr lang="zh-TW" altLang="en-US" dirty="0"/>
              <a:t>，註冊輔導員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8881" y="425376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香港教育大學，博士研究生</a:t>
            </a:r>
          </a:p>
        </p:txBody>
      </p:sp>
    </p:spTree>
    <p:extLst>
      <p:ext uri="{BB962C8B-B14F-4D97-AF65-F5344CB8AC3E}">
        <p14:creationId xmlns:p14="http://schemas.microsoft.com/office/powerpoint/2010/main" val="371583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91A515DF-840E-466A-B372-DEA5E7AFEF61}"/>
              </a:ext>
            </a:extLst>
          </p:cNvPr>
          <p:cNvSpPr txBox="1">
            <a:spLocks/>
          </p:cNvSpPr>
          <p:nvPr/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個案一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F64F0B80-DA03-4F8F-8356-C6BCD24850D4}"/>
              </a:ext>
            </a:extLst>
          </p:cNvPr>
          <p:cNvSpPr txBox="1">
            <a:spLocks/>
          </p:cNvSpPr>
          <p:nvPr/>
        </p:nvSpPr>
        <p:spPr>
          <a:xfrm>
            <a:off x="913795" y="2096063"/>
            <a:ext cx="10353762" cy="4643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>
                <a:solidFill>
                  <a:srgbClr val="002060"/>
                </a:solidFill>
              </a:rPr>
              <a:t>A</a:t>
            </a:r>
            <a:r>
              <a:rPr lang="zh-TW" altLang="en-US" dirty="0">
                <a:solidFill>
                  <a:srgbClr val="002060"/>
                </a:solidFill>
              </a:rPr>
              <a:t>同學</a:t>
            </a:r>
            <a:r>
              <a:rPr lang="en-US" altLang="zh-TW" dirty="0">
                <a:solidFill>
                  <a:srgbClr val="002060"/>
                </a:solidFill>
              </a:rPr>
              <a:t>(AD/HD)</a:t>
            </a:r>
            <a:r>
              <a:rPr lang="zh-TW" altLang="en-US" dirty="0">
                <a:solidFill>
                  <a:srgbClr val="002060"/>
                </a:solidFill>
              </a:rPr>
              <a:t>耐不住沉悶的課堂，跟老師說要求到洗手間洗臉，無奈被拒絕。後來，因與同學談話，被罰上訓導室，繼而留堂。家長表示孩子已經要求去洗臉提神，教師拒絕，才會出現違規，不應受罰。</a:t>
            </a:r>
            <a:endParaRPr lang="en-US" altLang="zh-TW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9577D583-79BA-4614-B86A-7EA0F013A6A0}"/>
              </a:ext>
            </a:extLst>
          </p:cNvPr>
          <p:cNvSpPr txBox="1"/>
          <p:nvPr/>
        </p:nvSpPr>
        <p:spPr>
          <a:xfrm>
            <a:off x="10073933" y="5882714"/>
            <a:ext cx="1620957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 panose="02060603020205020403"/>
                <a:ea typeface="新細明體" panose="02020500000000000000" pitchFamily="18" charset="-120"/>
                <a:cs typeface="+mn-cs"/>
              </a:rPr>
              <a:t>支援主任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9" name="Picture 2" descr="Image result for thinking">
            <a:extLst>
              <a:ext uri="{FF2B5EF4-FFF2-40B4-BE49-F238E27FC236}">
                <a16:creationId xmlns="" xmlns:a16="http://schemas.microsoft.com/office/drawing/2014/main" id="{31D83FD8-81FA-4840-80CE-226432386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37665" y="3800372"/>
            <a:ext cx="941616" cy="263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416D2FD5-7BBF-43D1-87C6-A09C5515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357" y="3463237"/>
            <a:ext cx="3896832" cy="31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4">
                <a:lumMod val="5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9600" dirty="0"/>
              <a:t>人</a:t>
            </a:r>
            <a:r>
              <a:rPr lang="zh-TW" altLang="en-US" dirty="0"/>
              <a:t>的因素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355" r="19752"/>
          <a:stretch/>
        </p:blipFill>
        <p:spPr>
          <a:xfrm rot="21018797">
            <a:off x="7646532" y="2397723"/>
            <a:ext cx="2730614" cy="28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7ED70396-EF8A-47F4-BD81-6F70ACF3612B}"/>
              </a:ext>
            </a:extLst>
          </p:cNvPr>
          <p:cNvSpPr txBox="1">
            <a:spLocks/>
          </p:cNvSpPr>
          <p:nvPr/>
        </p:nvSpPr>
        <p:spPr>
          <a:xfrm>
            <a:off x="688109" y="768808"/>
            <a:ext cx="10353761" cy="1055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1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Bookman Old Style" panose="02050604050505020204"/>
                <a:ea typeface="新細明體" panose="02020500000000000000" pitchFamily="18" charset="-120"/>
                <a:cs typeface="+mj-cs"/>
              </a:rPr>
              <a:t>教師的特質</a:t>
            </a:r>
            <a:endParaRPr kumimoji="0" lang="en-US" sz="34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uLnTx/>
              <a:uFillTx/>
              <a:latin typeface="Bookman Old Style" panose="02050604050505020204"/>
              <a:ea typeface="+mj-ea"/>
              <a:cs typeface="+mj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668F3B8B-8B4E-44DD-B5BA-E5C732D70125}"/>
              </a:ext>
            </a:extLst>
          </p:cNvPr>
          <p:cNvSpPr txBox="1">
            <a:spLocks/>
          </p:cNvSpPr>
          <p:nvPr/>
        </p:nvSpPr>
        <p:spPr>
          <a:xfrm>
            <a:off x="688109" y="2010938"/>
            <a:ext cx="10815782" cy="5711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Rockwell" panose="02060603020205020403"/>
                <a:ea typeface="新細明體" panose="02020500000000000000" pitchFamily="18" charset="-120"/>
                <a:cs typeface="+mn-cs"/>
              </a:rPr>
              <a:t>不知道那位學生，在教室裡丟了一張紙屑，老師看到了，大為光火。「這是誰丟的紙屑？說！」大家噤若寒蟬，竟沒有人出來承認。老師更生氣說：「沒有人丟是嗎？好，大家都站起來，一直到有人承認才可以坐下來。」結果站了半小時沒有上課，還是不知道誰丟的紙屑。事後，老師想：「也許自己太暴躁，嚇著了學生。」這位老師還好是這樣想，如果是想著：「這群學生太壞了，不好好整一下是不行。」那其以後的管教方法當有很大的變化。其變化對學生的益處有多少，亦常視老師的個性之使然而定。如果情境是相同，但老師的個性較溫和的話，那老師可能會自己把紙屑撿起來，然後輕輕的說：「這是誰丟的紙屑，出來承認，只要以後不亂丟就可以，老師不會處罰。」以如此的方法激勵學生勇於認錯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  <a:uLnTx/>
              <a:uFillTx/>
              <a:latin typeface="Rockwell" panose="02060603020205020403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6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33612"/>
            <a:ext cx="10353761" cy="1004345"/>
          </a:xfrm>
        </p:spPr>
        <p:txBody>
          <a:bodyPr/>
          <a:lstStyle/>
          <a:p>
            <a:r>
              <a:rPr lang="zh-TW" altLang="en-US" dirty="0"/>
              <a:t>「全校參與」的成功條件？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1345115"/>
            <a:ext cx="10353762" cy="369513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3200" dirty="0">
                <a:solidFill>
                  <a:srgbClr val="FFFF00"/>
                </a:solidFill>
              </a:rPr>
              <a:t>上級</a:t>
            </a:r>
            <a:r>
              <a:rPr lang="zh-TW" altLang="en-US" sz="3200" dirty="0"/>
              <a:t>支持</a:t>
            </a:r>
            <a:endParaRPr lang="en-US" altLang="zh-TW" sz="3200" dirty="0"/>
          </a:p>
          <a:p>
            <a:pPr marL="457200" indent="-457200">
              <a:buFont typeface="+mj-lt"/>
              <a:buAutoNum type="arabicPeriod"/>
            </a:pPr>
            <a:endParaRPr lang="en-US" altLang="zh-TW" sz="32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3200" dirty="0">
                <a:solidFill>
                  <a:srgbClr val="FF0000"/>
                </a:solidFill>
              </a:rPr>
              <a:t>同儕</a:t>
            </a:r>
            <a:r>
              <a:rPr lang="zh-TW" altLang="en-US" sz="3200" dirty="0"/>
              <a:t>支持</a:t>
            </a:r>
            <a:endParaRPr lang="en-US" altLang="zh-TW" sz="3200" dirty="0"/>
          </a:p>
          <a:p>
            <a:pPr marL="457200" indent="-457200">
              <a:buFont typeface="+mj-lt"/>
              <a:buAutoNum type="arabicPeriod"/>
            </a:pPr>
            <a:endParaRPr lang="en-US" altLang="zh-TW" sz="32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3200" dirty="0">
                <a:solidFill>
                  <a:srgbClr val="00B0F0"/>
                </a:solidFill>
              </a:rPr>
              <a:t>家長</a:t>
            </a:r>
            <a:r>
              <a:rPr lang="zh-TW" altLang="en-US" sz="3200" dirty="0"/>
              <a:t>支持</a:t>
            </a:r>
            <a:endParaRPr lang="en-US" altLang="zh-TW" sz="3200" dirty="0"/>
          </a:p>
          <a:p>
            <a:pPr marL="457200" indent="-457200">
              <a:buFont typeface="+mj-lt"/>
              <a:buAutoNum type="arabicPeriod"/>
            </a:pPr>
            <a:endParaRPr lang="en-US" altLang="zh-TW" sz="3200" dirty="0"/>
          </a:p>
          <a:p>
            <a:pPr marL="457200" indent="-457200">
              <a:buFont typeface="+mj-lt"/>
              <a:buAutoNum type="arabicPeriod"/>
            </a:pPr>
            <a:endParaRPr lang="en-US" altLang="zh-TW" sz="3200" dirty="0"/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41155" y="1237957"/>
          <a:ext cx="8026401" cy="4894028"/>
        </p:xfrm>
        <a:graphic>
          <a:graphicData uri="http://schemas.openxmlformats.org/drawingml/2006/table">
            <a:tbl>
              <a:tblPr firstCol="1" lastCol="1" bandRow="1" bandCol="1">
                <a:tableStyleId>{00A15C55-8517-42AA-B614-E9B94910E393}</a:tableStyleId>
              </a:tblPr>
              <a:tblGrid>
                <a:gridCol w="2675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754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754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235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35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5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23507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97" y="1495052"/>
            <a:ext cx="1037534" cy="853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521" y="2692049"/>
            <a:ext cx="1036410" cy="8535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129" y="1495052"/>
            <a:ext cx="1036410" cy="8535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128" y="3889046"/>
            <a:ext cx="1036410" cy="8535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849" y="2602983"/>
            <a:ext cx="1036410" cy="853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849" y="3830116"/>
            <a:ext cx="1036410" cy="8535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321" y="4763445"/>
            <a:ext cx="1710674" cy="1368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018" y="4768526"/>
            <a:ext cx="1710674" cy="1368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717" y="4763445"/>
            <a:ext cx="1710674" cy="136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50000">
              <a:schemeClr val="accent4">
                <a:lumMod val="75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352023"/>
            <a:ext cx="10353761" cy="1116170"/>
          </a:xfrm>
        </p:spPr>
        <p:txBody>
          <a:bodyPr>
            <a:normAutofit/>
          </a:bodyPr>
          <a:lstStyle/>
          <a:p>
            <a:r>
              <a:rPr lang="zh-TW" altLang="en-US" dirty="0"/>
              <a:t>身為教師，你</a:t>
            </a:r>
            <a:r>
              <a:rPr lang="zh-TW" altLang="en-US" sz="5400" dirty="0">
                <a:solidFill>
                  <a:srgbClr val="FFFF00"/>
                </a:solidFill>
              </a:rPr>
              <a:t>多大程度</a:t>
            </a:r>
            <a:r>
              <a:rPr lang="zh-TW" altLang="en-US" dirty="0"/>
              <a:t>接受學生以下的行為？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99849"/>
            <a:ext cx="10353762" cy="449791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AD/HD </a:t>
            </a:r>
            <a:r>
              <a:rPr lang="zh-TW" altLang="en-US" dirty="0"/>
              <a:t>學生經常未能聽從課堂常規指示</a:t>
            </a:r>
            <a:endParaRPr lang="en-US" altLang="zh-TW" dirty="0"/>
          </a:p>
          <a:p>
            <a:pPr marL="457200" indent="-457200">
              <a:buFont typeface="+mj-lt"/>
              <a:buAutoNum type="arabicPeriod"/>
            </a:pPr>
            <a:endParaRPr lang="en-US" altLang="zh-TW" dirty="0"/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AD/HD</a:t>
            </a:r>
            <a:r>
              <a:rPr lang="zh-TW" altLang="en-US" dirty="0"/>
              <a:t>學生經常離開座位</a:t>
            </a:r>
            <a:endParaRPr lang="en-US" altLang="zh-TW" dirty="0"/>
          </a:p>
          <a:p>
            <a:pPr marL="457200" indent="-457200">
              <a:buFont typeface="+mj-lt"/>
              <a:buAutoNum type="arabicPeriod"/>
            </a:pPr>
            <a:endParaRPr lang="en-US" altLang="zh-TW" dirty="0"/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AD/HD</a:t>
            </a:r>
            <a:r>
              <a:rPr lang="zh-TW" altLang="en-US" dirty="0"/>
              <a:t>學生經常與鄰座談話</a:t>
            </a:r>
            <a:endParaRPr lang="en-US" altLang="zh-TW" dirty="0"/>
          </a:p>
          <a:p>
            <a:pPr marL="457200" indent="-457200">
              <a:buFont typeface="+mj-lt"/>
              <a:buAutoNum type="arabicPeriod"/>
            </a:pPr>
            <a:endParaRPr lang="en-US" altLang="zh-TW" dirty="0"/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AD/HD</a:t>
            </a:r>
            <a:r>
              <a:rPr lang="zh-TW" altLang="en-US" dirty="0"/>
              <a:t>學生經常欠交功課</a:t>
            </a:r>
            <a:endParaRPr lang="en-US" altLang="zh-TW" dirty="0"/>
          </a:p>
          <a:p>
            <a:pPr marL="457200" indent="-457200">
              <a:buFont typeface="+mj-lt"/>
              <a:buAutoNum type="arabicPeriod"/>
            </a:pPr>
            <a:endParaRPr lang="en-US" altLang="zh-TW" dirty="0"/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AD/HD</a:t>
            </a:r>
            <a:r>
              <a:rPr lang="zh-TW" altLang="en-US" dirty="0"/>
              <a:t>學生行為違規</a:t>
            </a:r>
            <a:r>
              <a:rPr lang="en-US" altLang="zh-TW" dirty="0"/>
              <a:t>(e.g.</a:t>
            </a:r>
            <a:r>
              <a:rPr lang="zh-TW" altLang="en-US" dirty="0"/>
              <a:t>打人、講粗口</a:t>
            </a:r>
            <a:r>
              <a:rPr lang="en-US" altLang="zh-TW" dirty="0"/>
              <a:t>)</a:t>
            </a:r>
            <a:r>
              <a:rPr lang="zh-TW" altLang="en-US" dirty="0"/>
              <a:t>與一般學生懲處上有分別</a:t>
            </a:r>
            <a:endParaRPr lang="en-US" altLang="zh-TW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50000">
              <a:schemeClr val="accent4">
                <a:lumMod val="75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500" y="764373"/>
            <a:ext cx="9432701" cy="1293028"/>
          </a:xfrm>
        </p:spPr>
        <p:txBody>
          <a:bodyPr>
            <a:normAutofit/>
          </a:bodyPr>
          <a:lstStyle/>
          <a:p>
            <a:r>
              <a:rPr lang="zh-TW" altLang="en-US" dirty="0"/>
              <a:t>第五面向：從實踐「差異管理」累積知識</a:t>
            </a:r>
            <a:endParaRPr lang="zh-HK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3270193"/>
              </p:ext>
            </p:extLst>
          </p:nvPr>
        </p:nvGraphicFramePr>
        <p:xfrm>
          <a:off x="1030945" y="2070847"/>
          <a:ext cx="10754654" cy="42223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29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344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72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635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層級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「差異管理」支援模式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48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第一層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常規課堂模式下，引入「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</a:rPr>
                        <a:t>多元化教學</a:t>
                      </a:r>
                      <a:r>
                        <a:rPr lang="zh-TW" sz="2400" kern="100" dirty="0">
                          <a:effectLst/>
                        </a:rPr>
                        <a:t>、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</a:rPr>
                        <a:t>活動化教學</a:t>
                      </a:r>
                      <a:r>
                        <a:rPr lang="zh-TW" sz="2400" kern="100" dirty="0">
                          <a:effectLst/>
                        </a:rPr>
                        <a:t>、分層教學等」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905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第二層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鋼筆學會、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</a:rPr>
                        <a:t>模型學會</a:t>
                      </a:r>
                      <a:r>
                        <a:rPr lang="zh-TW" sz="2400" kern="100" dirty="0">
                          <a:effectLst/>
                        </a:rPr>
                        <a:t>、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</a:rPr>
                        <a:t>爬蟲學會</a:t>
                      </a:r>
                      <a:r>
                        <a:rPr lang="zh-TW" sz="2400" kern="100" dirty="0">
                          <a:effectLst/>
                        </a:rPr>
                        <a:t>、學生輔導服務、課後抽離小組、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</a:rPr>
                        <a:t>朋輩輔導計劃</a:t>
                      </a:r>
                      <a:r>
                        <a:rPr lang="zh-TW" sz="2400" kern="100" dirty="0">
                          <a:effectLst/>
                        </a:rPr>
                        <a:t>、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</a:rPr>
                        <a:t>音樂旅程活動</a:t>
                      </a:r>
                      <a:r>
                        <a:rPr lang="zh-TW" sz="2400" kern="100" dirty="0">
                          <a:effectLst/>
                        </a:rPr>
                        <a:t>、</a:t>
                      </a:r>
                      <a:r>
                        <a:rPr lang="zh-TW" sz="2400" kern="100" dirty="0">
                          <a:solidFill>
                            <a:srgbClr val="FF0000"/>
                          </a:solidFill>
                          <a:effectLst/>
                        </a:rPr>
                        <a:t>義工小組活動</a:t>
                      </a:r>
                      <a:r>
                        <a:rPr lang="zh-TW" sz="2400" kern="100" dirty="0">
                          <a:effectLst/>
                        </a:rPr>
                        <a:t>、</a:t>
                      </a:r>
                      <a:r>
                        <a:rPr lang="zh-TW" alt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氣球製作小組</a:t>
                      </a:r>
                      <a:r>
                        <a:rPr lang="zh-TW" altLang="en-US" sz="2400" kern="100" dirty="0">
                          <a:effectLst/>
                        </a:rPr>
                        <a:t>，</a:t>
                      </a:r>
                      <a:r>
                        <a:rPr lang="zh-TW" sz="2400" kern="100" dirty="0">
                          <a:effectLst/>
                        </a:rPr>
                        <a:t>正向心理「桌遊」活動</a:t>
                      </a:r>
                      <a:r>
                        <a:rPr lang="en-US" sz="2400" kern="100" dirty="0">
                          <a:effectLst/>
                        </a:rPr>
                        <a:t>… …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個人導師計劃、生涯規劃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35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第三層</a:t>
                      </a:r>
                      <a:endParaRPr lang="zh-TW" sz="2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個人學習檔案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79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50000">
              <a:schemeClr val="accent4">
                <a:lumMod val="75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9578" y="940159"/>
            <a:ext cx="6676623" cy="1117242"/>
          </a:xfrm>
        </p:spPr>
        <p:txBody>
          <a:bodyPr>
            <a:normAutofit/>
          </a:bodyPr>
          <a:lstStyle/>
          <a:p>
            <a:r>
              <a:rPr lang="zh-TW" altLang="en-US" dirty="0"/>
              <a:t>第六面向：推動管理學生差異</a:t>
            </a:r>
            <a:r>
              <a:rPr lang="en-US" altLang="zh-TW" dirty="0"/>
              <a:t>/</a:t>
            </a:r>
            <a:r>
              <a:rPr lang="zh-TW" altLang="en-US" dirty="0"/>
              <a:t>融合教育 </a:t>
            </a:r>
            <a:r>
              <a:rPr lang="en-US" altLang="zh-TW" dirty="0"/>
              <a:t>------ </a:t>
            </a:r>
            <a:r>
              <a:rPr lang="zh-TW" altLang="en-US" dirty="0"/>
              <a:t>學校變革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592406" cy="4203136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管理層的推動</a:t>
            </a:r>
            <a:endParaRPr lang="en-US" altLang="zh-TW" sz="2800" dirty="0"/>
          </a:p>
          <a:p>
            <a:endParaRPr lang="en-US" altLang="zh-HK" sz="2800" dirty="0"/>
          </a:p>
          <a:p>
            <a:r>
              <a:rPr lang="zh-HK" altLang="en-US" sz="2800" dirty="0"/>
              <a:t>成功的經驗</a:t>
            </a:r>
            <a:endParaRPr lang="en-US" altLang="zh-HK" sz="2800" dirty="0"/>
          </a:p>
          <a:p>
            <a:endParaRPr lang="en-US" altLang="zh-HK" sz="2800" dirty="0"/>
          </a:p>
          <a:p>
            <a:r>
              <a:rPr lang="zh-TW" altLang="en-US" sz="2800" dirty="0"/>
              <a:t>實現全校主動參與</a:t>
            </a:r>
            <a:endParaRPr lang="zh-HK" alt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71" y="2300723"/>
            <a:ext cx="5334000" cy="353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94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50000">
              <a:schemeClr val="accent4">
                <a:lumMod val="75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第七面向：利用檢討「差異管理」策略回饋協助發展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多進行 </a:t>
            </a:r>
            <a:r>
              <a:rPr lang="zh-TW" altLang="en-US" sz="4000" dirty="0"/>
              <a:t>行動研</a:t>
            </a:r>
            <a:r>
              <a:rPr lang="zh-TW" altLang="en-US" sz="4000" dirty="0" smtClean="0"/>
              <a:t>究</a:t>
            </a:r>
            <a:endParaRPr lang="en-US" altLang="zh-HK" dirty="0"/>
          </a:p>
          <a:p>
            <a:endParaRPr lang="en-US" altLang="zh-HK" dirty="0"/>
          </a:p>
          <a:p>
            <a:r>
              <a:rPr lang="zh-TW" altLang="en-US" dirty="0"/>
              <a:t>配合研究，反思及發展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3961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ECF6E53-BD29-4C0D-9AD3-3E1708826A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353D341A-76E2-4E18-9186-A23AB8AF90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AADD72CF-72AC-41C3-AC1A-1C864D311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1B680D3-33DA-4AED-8452-A96B49AAA8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1B0847-8314-49E9-A34A-F9CFC543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94107"/>
            <a:ext cx="8133478" cy="940240"/>
          </a:xfrm>
        </p:spPr>
        <p:txBody>
          <a:bodyPr>
            <a:normAutofit/>
          </a:bodyPr>
          <a:lstStyle/>
          <a:p>
            <a:r>
              <a:rPr lang="en-US" sz="4800" dirty="0"/>
              <a:t>Thank You!</a:t>
            </a:r>
            <a:endParaRPr lang="ru-RU" sz="48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71BF5C-E064-4BCB-B2C7-ED2B0530D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97187"/>
            <a:ext cx="8285878" cy="56001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Patrick SZE   pas@tsss.edu.hk</a:t>
            </a:r>
            <a:endParaRPr lang="ru-RU" sz="18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open window with vine of flowers just outside">
            <a:extLst>
              <a:ext uri="{FF2B5EF4-FFF2-40B4-BE49-F238E27FC236}">
                <a16:creationId xmlns="" xmlns:a16="http://schemas.microsoft.com/office/drawing/2014/main" id="{08C3D6AC-AE28-4838-90FB-862C51653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"/>
          <a:stretch/>
        </p:blipFill>
        <p:spPr>
          <a:xfrm>
            <a:off x="20" y="10"/>
            <a:ext cx="8966180" cy="41989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B854EE0-7215-4BC8-8518-42D6DB2065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170F728-C2F1-46CE-BA22-F8F0CDF9CF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12791CF-354A-4144-A3C0-4AC8978433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73" y="753228"/>
            <a:ext cx="9185672" cy="1080938"/>
          </a:xfrm>
        </p:spPr>
        <p:txBody>
          <a:bodyPr/>
          <a:lstStyle/>
          <a:p>
            <a:r>
              <a:rPr lang="en-US" altLang="zh-TW" dirty="0"/>
              <a:t>One-page profile : Patrick SZE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772" y="2101815"/>
            <a:ext cx="3904520" cy="200941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 people like and admire about me</a:t>
            </a:r>
          </a:p>
          <a:p>
            <a:pPr marL="0" indent="0">
              <a:buNone/>
            </a:pPr>
            <a:endParaRPr lang="en-US" altLang="zh-TW" sz="1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zh-TW" altLang="en-US" sz="1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勤力  有魄力  有熱誠  做事有效率</a:t>
            </a:r>
            <a:endParaRPr lang="en-US" altLang="zh-TW" sz="1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zh-TW" altLang="en-US" sz="1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直率  文筆好</a:t>
            </a:r>
            <a:endParaRPr lang="en-US" altLang="zh-TW" sz="1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en-US" altLang="zh-TW" sz="1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721" y="133612"/>
            <a:ext cx="1901469" cy="190412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56502" y="2101815"/>
            <a:ext cx="7423688" cy="12613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important to me when I am at work?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800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工作有滿足感</a:t>
            </a:r>
            <a:r>
              <a:rPr lang="en-HK" altLang="zh-TW" sz="1800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zh-TW" altLang="en-US" sz="1800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感覺不斷成長  </a:t>
            </a:r>
            <a:endParaRPr lang="en-US" altLang="zh-TW" sz="1800" dirty="0">
              <a:solidFill>
                <a:schemeClr val="accent5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800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上司、學生、家長的信任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56502" y="3427215"/>
            <a:ext cx="7423688" cy="134626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best to support me when I am at work?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FFFF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600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不管做什麼，同行者都會支持我做下去</a:t>
            </a:r>
            <a:endParaRPr lang="en-US" altLang="zh-TW" sz="1600" dirty="0">
              <a:solidFill>
                <a:srgbClr val="FFFF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600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只要學生得益，我也願意付出  </a:t>
            </a:r>
            <a:endParaRPr lang="en-US" sz="1600" dirty="0">
              <a:solidFill>
                <a:srgbClr val="FFFF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9772" y="4356235"/>
            <a:ext cx="3904520" cy="224604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Future direction values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1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 Patient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 Productive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8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 Supportive</a:t>
            </a:r>
            <a:endParaRPr lang="en-US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56502" y="4837561"/>
            <a:ext cx="7423688" cy="17647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I implement Future direction values into my daily work?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800" dirty="0">
                <a:solidFill>
                  <a:srgbClr val="0070C0"/>
                </a:solidFill>
                <a:latin typeface="+mn-ea"/>
                <a:cs typeface="MV Boli" panose="02000500030200090000" pitchFamily="2" charset="0"/>
              </a:rPr>
              <a:t>堅持下去，總相信可以做到</a:t>
            </a:r>
            <a:endParaRPr lang="en-US" altLang="zh-TW" sz="1800" dirty="0">
              <a:solidFill>
                <a:srgbClr val="0070C0"/>
              </a:solidFill>
              <a:latin typeface="+mn-ea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800" dirty="0">
                <a:solidFill>
                  <a:srgbClr val="0070C0"/>
                </a:solidFill>
                <a:latin typeface="+mn-ea"/>
                <a:cs typeface="MV Boli" panose="02000500030200090000" pitchFamily="2" charset="0"/>
              </a:rPr>
              <a:t>永遠看別人的好，支持身邊的同行者</a:t>
            </a:r>
            <a:endParaRPr lang="en-US" altLang="zh-TW" sz="1800" dirty="0">
              <a:solidFill>
                <a:srgbClr val="0070C0"/>
              </a:solidFill>
              <a:latin typeface="+mn-ea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rgbClr val="0070C0"/>
              </a:solidFill>
              <a:latin typeface="+mn-ea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SENCos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6334" y="2043213"/>
            <a:ext cx="112378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/>
              <a:t>以下三項，你認為哪一項最能象徵 </a:t>
            </a:r>
            <a:r>
              <a:rPr lang="en-US" altLang="zh-TW" sz="3600" dirty="0" err="1"/>
              <a:t>SENCo</a:t>
            </a:r>
            <a:r>
              <a:rPr lang="zh-TW" altLang="en-US" sz="3600" dirty="0"/>
              <a:t>目前的工作？</a:t>
            </a:r>
            <a:endParaRPr lang="en-US" altLang="zh-TW" sz="3600" dirty="0"/>
          </a:p>
          <a:p>
            <a:endParaRPr lang="en-US" altLang="zh-TW" sz="3600" dirty="0"/>
          </a:p>
          <a:p>
            <a:pPr marL="742950" indent="-742950">
              <a:buFont typeface="+mj-lt"/>
              <a:buAutoNum type="arabicPeriod"/>
            </a:pPr>
            <a:r>
              <a:rPr lang="zh-TW" altLang="en-US" sz="3600" dirty="0"/>
              <a:t>薛弗西斯 推石上山</a:t>
            </a:r>
            <a:endParaRPr lang="en-US" altLang="zh-TW" sz="3600" dirty="0"/>
          </a:p>
          <a:p>
            <a:pPr marL="742950" indent="-742950">
              <a:buFont typeface="+mj-lt"/>
              <a:buAutoNum type="arabicPeriod"/>
            </a:pPr>
            <a:endParaRPr lang="en-US" altLang="zh-TW" sz="3600" dirty="0"/>
          </a:p>
          <a:p>
            <a:pPr marL="742950" indent="-742950">
              <a:buFont typeface="+mj-lt"/>
              <a:buAutoNum type="arabicPeriod"/>
            </a:pPr>
            <a:r>
              <a:rPr lang="zh-TW" altLang="en-US" sz="3600" dirty="0"/>
              <a:t>項羽 破釜沉舟 </a:t>
            </a:r>
            <a:endParaRPr lang="en-US" altLang="zh-TW" sz="3600" dirty="0"/>
          </a:p>
          <a:p>
            <a:pPr marL="742950" indent="-742950">
              <a:buFont typeface="+mj-lt"/>
              <a:buAutoNum type="arabicPeriod"/>
            </a:pPr>
            <a:endParaRPr lang="en-US" altLang="zh-TW" sz="3600" dirty="0"/>
          </a:p>
          <a:p>
            <a:pPr marL="742950" indent="-742950">
              <a:buFont typeface="+mj-lt"/>
              <a:buAutoNum type="arabicPeriod"/>
            </a:pPr>
            <a:r>
              <a:rPr lang="zh-TW" altLang="en-US" sz="3600" dirty="0"/>
              <a:t>佛陀 觀照蒼生</a:t>
            </a:r>
            <a:endParaRPr lang="en-US" altLang="zh-TW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95" y="2720837"/>
            <a:ext cx="4014355" cy="2408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451" y="4258598"/>
            <a:ext cx="3301462" cy="2196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655" y="4568379"/>
            <a:ext cx="3014817" cy="200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7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6DA0C60D-C404-48D2-A7F6-0F8B4EE28856}"/>
              </a:ext>
            </a:extLst>
          </p:cNvPr>
          <p:cNvSpPr txBox="1">
            <a:spLocks/>
          </p:cNvSpPr>
          <p:nvPr/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/>
              <a:t>致同路人</a:t>
            </a:r>
            <a:endParaRPr lang="zh-HK" altLang="en-US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="" xmlns:a16="http://schemas.microsoft.com/office/drawing/2014/main" id="{CEA2827F-F15E-4E92-8F85-40F4BABC60A5}"/>
              </a:ext>
            </a:extLst>
          </p:cNvPr>
          <p:cNvSpPr txBox="1">
            <a:spLocks/>
          </p:cNvSpPr>
          <p:nvPr/>
        </p:nvSpPr>
        <p:spPr>
          <a:xfrm>
            <a:off x="913795" y="2096064"/>
            <a:ext cx="10353762" cy="527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/>
              <a:t>你心目中的理想 </a:t>
            </a:r>
            <a:r>
              <a:rPr lang="en-US" altLang="zh-TW" dirty="0" err="1"/>
              <a:t>SENCo</a:t>
            </a:r>
            <a:r>
              <a:rPr lang="en-US" altLang="zh-TW" dirty="0"/>
              <a:t> </a:t>
            </a:r>
            <a:r>
              <a:rPr lang="zh-TW" altLang="en-US" dirty="0"/>
              <a:t>是怎樣的？</a:t>
            </a:r>
            <a:endParaRPr lang="en-US" altLang="zh-TW" dirty="0"/>
          </a:p>
          <a:p>
            <a:endParaRPr lang="en-US" altLang="zh-HK" dirty="0"/>
          </a:p>
          <a:p>
            <a:endParaRPr lang="zh-HK" altLang="en-US" dirty="0"/>
          </a:p>
        </p:txBody>
      </p:sp>
      <p:graphicFrame>
        <p:nvGraphicFramePr>
          <p:cNvPr id="6" name="表格 3">
            <a:extLst>
              <a:ext uri="{FF2B5EF4-FFF2-40B4-BE49-F238E27FC236}">
                <a16:creationId xmlns="" xmlns:a16="http://schemas.microsoft.com/office/drawing/2014/main" id="{28017C7B-D9D9-4DD0-A8C3-C4F6FB2AF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320814"/>
              </p:ext>
            </p:extLst>
          </p:nvPr>
        </p:nvGraphicFramePr>
        <p:xfrm>
          <a:off x="1410347" y="2995608"/>
          <a:ext cx="9128502" cy="429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2834">
                  <a:extLst>
                    <a:ext uri="{9D8B030D-6E8A-4147-A177-3AD203B41FA5}">
                      <a16:colId xmlns="" xmlns:a16="http://schemas.microsoft.com/office/drawing/2014/main" val="2924579609"/>
                    </a:ext>
                  </a:extLst>
                </a:gridCol>
                <a:gridCol w="3042834">
                  <a:extLst>
                    <a:ext uri="{9D8B030D-6E8A-4147-A177-3AD203B41FA5}">
                      <a16:colId xmlns="" xmlns:a16="http://schemas.microsoft.com/office/drawing/2014/main" val="1400280605"/>
                    </a:ext>
                  </a:extLst>
                </a:gridCol>
                <a:gridCol w="3042834">
                  <a:extLst>
                    <a:ext uri="{9D8B030D-6E8A-4147-A177-3AD203B41FA5}">
                      <a16:colId xmlns="" xmlns:a16="http://schemas.microsoft.com/office/drawing/2014/main" val="523046395"/>
                    </a:ext>
                  </a:extLst>
                </a:gridCol>
              </a:tblGrid>
              <a:tr h="42951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叮噹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悟空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林鄭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4815727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19" y="3796802"/>
            <a:ext cx="2230628" cy="2384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932" y="3796802"/>
            <a:ext cx="3295331" cy="2192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348" y="3796802"/>
            <a:ext cx="2927625" cy="219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9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970D8707-82D6-4790-818D-D4D8BB3DBC47}"/>
              </a:ext>
            </a:extLst>
          </p:cNvPr>
          <p:cNvSpPr txBox="1">
            <a:spLocks/>
          </p:cNvSpPr>
          <p:nvPr/>
        </p:nvSpPr>
        <p:spPr>
          <a:xfrm>
            <a:off x="924444" y="788504"/>
            <a:ext cx="10353761" cy="828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撫心自問</a:t>
            </a:r>
            <a:endParaRPr lang="zh-HK" altLang="en-US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="" xmlns:a16="http://schemas.microsoft.com/office/drawing/2014/main" id="{FA8CFFEC-7914-412D-9547-BC17679D196B}"/>
              </a:ext>
            </a:extLst>
          </p:cNvPr>
          <p:cNvSpPr txBox="1">
            <a:spLocks/>
          </p:cNvSpPr>
          <p:nvPr/>
        </p:nvSpPr>
        <p:spPr>
          <a:xfrm>
            <a:off x="924443" y="2298691"/>
            <a:ext cx="10353762" cy="3492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/>
              <a:t>貴校對</a:t>
            </a:r>
            <a:r>
              <a:rPr lang="en-US" altLang="zh-TW" dirty="0"/>
              <a:t>SEN</a:t>
            </a:r>
            <a:r>
              <a:rPr lang="zh-TW" altLang="en-US" dirty="0"/>
              <a:t>的重視程度如何？</a:t>
            </a:r>
            <a:endParaRPr lang="en-US" altLang="zh-TW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HK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H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/>
              <a:t>貴校的融合文化如何？</a:t>
            </a:r>
            <a:endParaRPr lang="en-US" altLang="zh-TW" dirty="0"/>
          </a:p>
          <a:p>
            <a:pPr marL="0" indent="0">
              <a:buFont typeface="Arial" panose="020B0604020202020204" pitchFamily="34" charset="0"/>
              <a:buNone/>
            </a:pPr>
            <a:endParaRPr lang="zh-HK" altLang="en-US" dirty="0"/>
          </a:p>
        </p:txBody>
      </p:sp>
      <p:sp>
        <p:nvSpPr>
          <p:cNvPr id="6" name="箭號: 向右 4">
            <a:extLst>
              <a:ext uri="{FF2B5EF4-FFF2-40B4-BE49-F238E27FC236}">
                <a16:creationId xmlns="" xmlns:a16="http://schemas.microsoft.com/office/drawing/2014/main" id="{A97FC837-0624-4F77-AFFF-653D7F10665C}"/>
              </a:ext>
            </a:extLst>
          </p:cNvPr>
          <p:cNvSpPr/>
          <p:nvPr/>
        </p:nvSpPr>
        <p:spPr>
          <a:xfrm>
            <a:off x="924443" y="4962939"/>
            <a:ext cx="10035105" cy="82826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0    1    2    3    4    5    6    7    8    9    10</a:t>
            </a:r>
            <a:endParaRPr lang="zh-HK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2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50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從入學開始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ADHD </a:t>
            </a:r>
            <a:r>
              <a:rPr lang="zh-TW" altLang="en-US" dirty="0"/>
              <a:t>小朋友，來到本校 </a:t>
            </a:r>
            <a:r>
              <a:rPr lang="en-US" altLang="zh-TW" dirty="0"/>
              <a:t>… …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33" y="3802559"/>
            <a:ext cx="3163258" cy="2381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73908">
            <a:off x="5322550" y="335164"/>
            <a:ext cx="4051354" cy="2998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039" y="2435970"/>
            <a:ext cx="3621841" cy="2972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478" y="3423151"/>
            <a:ext cx="3389697" cy="30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8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50000">
              <a:srgbClr val="00B050"/>
            </a:gs>
            <a:gs pos="100000">
              <a:schemeClr val="accent3">
                <a:lumMod val="5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上課時候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833" y="2197389"/>
            <a:ext cx="3178757" cy="3599316"/>
          </a:xfrm>
        </p:spPr>
        <p:txBody>
          <a:bodyPr/>
          <a:lstStyle/>
          <a:p>
            <a:r>
              <a:rPr lang="en-US" dirty="0"/>
              <a:t>https://www.youtube.com/watch?v=1KvsHcPsTSo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67" t="20777" r="35932" b="17950"/>
          <a:stretch/>
        </p:blipFill>
        <p:spPr>
          <a:xfrm>
            <a:off x="4122549" y="2036510"/>
            <a:ext cx="7625165" cy="4441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321" y="4072735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+mn-ea"/>
              </a:rPr>
              <a:t>片中，看到什麼問題？</a:t>
            </a:r>
            <a:endParaRPr 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0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492763-City Berlin Design_SL_V1.pptx" id="{3F282180-5EEA-405F-B4AB-74AFDB282BED}" vid="{2C324EBF-668F-414A-954E-8F9D25B67CAA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0763669-6920-4D40-91A7-A09F8FE227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0B8669-5F33-417F-97D4-E062AF4A18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FFEF88-46AD-4DA4-B4B0-B0CB702092E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City Berlin design</Template>
  <TotalTime>0</TotalTime>
  <Words>2107</Words>
  <Application>Microsoft Office PowerPoint</Application>
  <PresentationFormat>Widescreen</PresentationFormat>
  <Paragraphs>368</Paragraphs>
  <Slides>38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Adobe 楷体 Std R</vt:lpstr>
      <vt:lpstr>PMingLiu</vt:lpstr>
      <vt:lpstr>zclosurez</vt:lpstr>
      <vt:lpstr>MingLiU</vt:lpstr>
      <vt:lpstr>新細明體</vt:lpstr>
      <vt:lpstr>標楷體</vt:lpstr>
      <vt:lpstr>Arial</vt:lpstr>
      <vt:lpstr>Arial Black</vt:lpstr>
      <vt:lpstr>Bookman Old Style</vt:lpstr>
      <vt:lpstr>Calibri</vt:lpstr>
      <vt:lpstr>Century Gothic</vt:lpstr>
      <vt:lpstr>MV Boli</vt:lpstr>
      <vt:lpstr>Rockwell</vt:lpstr>
      <vt:lpstr>Times New Roman</vt:lpstr>
      <vt:lpstr>Trebuchet MS</vt:lpstr>
      <vt:lpstr>Berlin</vt:lpstr>
      <vt:lpstr>Damask</vt:lpstr>
      <vt:lpstr>Patrick SZE</vt:lpstr>
      <vt:lpstr>德信中學</vt:lpstr>
      <vt:lpstr>我是誰？</vt:lpstr>
      <vt:lpstr>One-page profile : Patrick SZE</vt:lpstr>
      <vt:lpstr>SENCos</vt:lpstr>
      <vt:lpstr>PowerPoint Presentation</vt:lpstr>
      <vt:lpstr>PowerPoint Presentation</vt:lpstr>
      <vt:lpstr>從入學開始</vt:lpstr>
      <vt:lpstr>上課時候</vt:lpstr>
      <vt:lpstr>PowerPoint Presentation</vt:lpstr>
      <vt:lpstr>PowerPoint Presentation</vt:lpstr>
      <vt:lpstr>怎樣理解AD/HD本質？</vt:lpstr>
      <vt:lpstr>香港特殊教育學會(2017)「差異管理」概念</vt:lpstr>
      <vt:lpstr>SENCO的「差異管理」概念</vt:lpstr>
      <vt:lpstr>第一面向：剖析校內學生的差異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翻轉教室概念</vt:lpstr>
      <vt:lpstr>第四面向：促進持份者管理學生差異之間的協作</vt:lpstr>
      <vt:lpstr>PowerPoint Presentation</vt:lpstr>
      <vt:lpstr>PowerPoint Presentation</vt:lpstr>
      <vt:lpstr>人的因素</vt:lpstr>
      <vt:lpstr>PowerPoint Presentation</vt:lpstr>
      <vt:lpstr>「全校參與」的成功條件？</vt:lpstr>
      <vt:lpstr>身為教師，你多大程度接受學生以下的行為？</vt:lpstr>
      <vt:lpstr>第五面向：從實踐「差異管理」累積知識</vt:lpstr>
      <vt:lpstr>第六面向：推動管理學生差異/融合教育 ------ 學校變革</vt:lpstr>
      <vt:lpstr>第七面向：利用檢討「差異管理」策略回饋協助發展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2019-09-11T02:46:14Z</dcterms:created>
  <dcterms:modified xsi:type="dcterms:W3CDTF">2019-10-14T07:21:28Z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